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4" Type="http://schemas.openxmlformats.org/officeDocument/2006/relationships/viewProps" Target="viewProps.xml" /><Relationship Id="rId1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6" Type="http://schemas.openxmlformats.org/officeDocument/2006/relationships/tableStyles" Target="tableStyles.xml" /><Relationship Id="rId15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Sample Presentation with LaTeX Math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Your Name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Limits and Derivatives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The definition of a derivative: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f</m:t>
                      </m:r>
                      <m:r>
                        <m:rPr>
                          <m:sty m:val="p"/>
                        </m:rPr>
                        <m:t>′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x</m:t>
                          </m:r>
                        </m:e>
                      </m:d>
                      <m:r>
                        <m:rPr>
                          <m:sty m:val="p"/>
                        </m:rPr>
                        <m:t>=</m:t>
                      </m:r>
                      <m:limLow>
                        <m:e>
                          <m:r>
                            <m:rPr>
                              <m:sty m:val="p"/>
                            </m:rPr>
                            <m:t>lim</m:t>
                          </m:r>
                        </m:e>
                        <m:lim>
                          <m:r>
                            <m:t>h</m:t>
                          </m:r>
                          <m:r>
                            <m:rPr>
                              <m:sty m:val="p"/>
                            </m:rPr>
                            <m:t>→</m:t>
                          </m:r>
                          <m:r>
                            <m:t>0</m:t>
                          </m:r>
                        </m:lim>
                      </m:limLow>
                      <m:f>
                        <m:fPr>
                          <m:type m:val="bar"/>
                        </m:fPr>
                        <m:num>
                          <m:r>
                            <m:t>f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t>x</m:t>
                              </m:r>
                              <m:r>
                                <m:rPr>
                                  <m:sty m:val="p"/>
                                </m:rPr>
                                <m:t>+</m:t>
                              </m:r>
                              <m:r>
                                <m:t>h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f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t>x</m:t>
                              </m:r>
                            </m:e>
                          </m:d>
                        </m:num>
                        <m:den>
                          <m:r>
                            <m:t>h</m:t>
                          </m:r>
                        </m:den>
                      </m:f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Chain rule: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f>
                        <m:fPr>
                          <m:type m:val="bar"/>
                        </m:fPr>
                        <m:num>
                          <m:r>
                            <m:t>d</m:t>
                          </m:r>
                        </m:num>
                        <m:den>
                          <m:r>
                            <m:t>d</m:t>
                          </m:r>
                          <m:r>
                            <m:t>x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r>
                            <m:t>f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t>g</m:t>
                              </m:r>
                              <m:d>
                                <m:dPr>
                                  <m:begChr m:val="("/>
                                  <m:endChr m:val=")"/>
                                  <m:sepChr m:val=""/>
                                  <m:grow/>
                                </m:dPr>
                                <m:e>
                                  <m:r>
                                    <m:t>x</m:t>
                                  </m:r>
                                </m:e>
                              </m:d>
                            </m:e>
                          </m:d>
                        </m:e>
                      </m:d>
                      <m:r>
                        <m:rPr>
                          <m:sty m:val="p"/>
                        </m:rPr>
                        <m:t>=</m:t>
                      </m:r>
                      <m:r>
                        <m:t>f</m:t>
                      </m:r>
                      <m:r>
                        <m:rPr>
                          <m:sty m:val="p"/>
                        </m:rPr>
                        <m:t>′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g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t>x</m:t>
                              </m:r>
                            </m:e>
                          </m:d>
                        </m:e>
                      </m:d>
                      <m:r>
                        <m:rPr>
                          <m:sty m:val="p"/>
                        </m:rPr>
                        <m:t>⋅</m:t>
                      </m:r>
                      <m:r>
                        <m:t>g</m:t>
                      </m:r>
                      <m:r>
                        <m:rPr>
                          <m:sty m:val="p"/>
                        </m:rPr>
                        <m:t>′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x</m:t>
                          </m:r>
                        </m:e>
                      </m:d>
                    </m:oMath>
                  </m:oMathPara>
                </a14:m>
              </a:p>
            </p:txBody>
          </p:sp>
        </mc:Choice>
      </mc:AlternateContent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Quarto makes it easy to include LaTeX math in presentations</a:t>
            </a:r>
          </a:p>
          <a:p>
            <a:pPr lvl="0"/>
            <a:r>
              <a:rPr/>
              <a:t>Equations render beautifully in PowerPoint</a:t>
            </a:r>
          </a:p>
          <a:p>
            <a:pPr lvl="0"/>
            <a:r>
              <a:rPr/>
              <a:t>Perfect for academic and technical presentations</a:t>
            </a:r>
          </a:p>
          <a:p>
            <a:pPr lvl="0"/>
            <a:r>
              <a:rPr/>
              <a:t>Export to PPTX maintains equation formatting</a:t>
            </a:r>
          </a:p>
          <a:p>
            <a:pPr lvl="0"/>
            <a:r>
              <a:rPr/>
              <a:t>AI-generated images enhance visual appeal</a:t>
            </a:r>
          </a:p>
        </p:txBody>
      </p:sp>
      <p:pic>
        <p:nvPicPr>
          <p:cNvPr descr="images/conclusion-placehol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85900"/>
            <a:ext cx="4038600" cy="2311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AI Image: Success and innovation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AI Prompt: “Futuristic data visualization with mathematical formulas and AI elements, inspiring and professional”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 sz="half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This is a sample presentation demonstrating LaTeX equations in Quarto.</a:t>
                </a:r>
              </a:p>
              <a:p>
                <a:pPr lvl="0"/>
                <a:r>
                  <a:rPr/>
                  <a:t>Inline math: The famous equation is </a:t>
                </a:r>
                <a14:m>
                  <m:oMath xmlns:m="http://schemas.openxmlformats.org/officeDocument/2006/math">
                    <m:r>
                      <m:t>E</m:t>
                    </m:r>
                    <m:r>
                      <m:rPr>
                        <m:sty m:val="p"/>
                      </m:rPr>
                      <m:t>=</m:t>
                    </m:r>
                    <m:r>
                      <m:t>m</m:t>
                    </m:r>
                    <m:sSup>
                      <m:e>
                        <m:r>
                          <m:t>c</m:t>
                        </m:r>
                      </m:e>
                      <m:sup>
                        <m:r>
                          <m:t>2</m:t>
                        </m:r>
                      </m:sup>
                    </m:sSup>
                  </m:oMath>
                </a14:m>
              </a:p>
              <a:p>
                <a:pPr lvl="0"/>
                <a:r>
                  <a:rPr/>
                  <a:t>Display equations work too</a:t>
                </a:r>
              </a:p>
              <a:p>
                <a:pPr lvl="0"/>
                <a:r>
                  <a:rPr/>
                  <a:t>Multiple formats supported</a:t>
                </a:r>
              </a:p>
            </p:txBody>
          </p:sp>
        </mc:Choice>
      </mc:AlternateContent>
      <p:pic>
        <p:nvPicPr>
          <p:cNvPr descr="images/intro-placehol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85900"/>
            <a:ext cx="4038600" cy="2311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AI Image: Abstract representation of mathematics and physics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AI Prompt: “Abstract colorful visualization of mathematical equations and physics formulas floating in space”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Basic Equations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The quadratic formula: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x</m:t>
                      </m:r>
                      <m:r>
                        <m:rPr>
                          <m:sty m:val="p"/>
                        </m:rPr>
                        <m:t>=</m:t>
                      </m:r>
                      <m:f>
                        <m:fPr>
                          <m:type m:val="bar"/>
                        </m:fPr>
                        <m:num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b</m:t>
                          </m:r>
                          <m:r>
                            <m:rPr>
                              <m:sty m:val="p"/>
                            </m:rPr>
                            <m:t>±</m:t>
                          </m:r>
                          <m:rad>
                            <m:radPr>
                              <m:degHide m:val="on"/>
                            </m:radPr>
                            <m:deg/>
                            <m:e>
                              <m:sSup>
                                <m:e>
                                  <m:r>
                                    <m:t>b</m:t>
                                  </m:r>
                                </m:e>
                                <m:sup>
                                  <m:r>
                                    <m:t>2</m:t>
                                  </m:r>
                                </m:sup>
                              </m:sSup>
                              <m:r>
                                <m:rPr>
                                  <m:sty m:val="p"/>
                                </m:rPr>
                                <m:t>−</m:t>
                              </m:r>
                              <m:r>
                                <m:t>4</m:t>
                              </m:r>
                              <m:r>
                                <m:t>a</m:t>
                              </m:r>
                              <m:r>
                                <m:t>c</m:t>
                              </m:r>
                            </m:e>
                          </m:rad>
                        </m:num>
                        <m:den>
                          <m:r>
                            <m:t>2</m:t>
                          </m:r>
                          <m:r>
                            <m:t>a</m:t>
                          </m:r>
                        </m:den>
                      </m:f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For polynomials of the form </a:t>
                </a:r>
                <a14:m>
                  <m:oMath xmlns:m="http://schemas.openxmlformats.org/officeDocument/2006/math">
                    <m:r>
                      <m:t>a</m:t>
                    </m:r>
                    <m:sSup>
                      <m:e>
                        <m:r>
                          <m:t>x</m:t>
                        </m:r>
                      </m:e>
                      <m:sup>
                        <m:r>
                          <m:t>2</m:t>
                        </m:r>
                      </m:sup>
                    </m:sSup>
                    <m:r>
                      <m:rPr>
                        <m:sty m:val="p"/>
                      </m:rPr>
                      <m:t>+</m:t>
                    </m:r>
                    <m:r>
                      <m:t>b</m:t>
                    </m:r>
                    <m:r>
                      <m:t>x</m:t>
                    </m:r>
                    <m:r>
                      <m:rPr>
                        <m:sty m:val="p"/>
                      </m:rPr>
                      <m:t>+</m:t>
                    </m:r>
                    <m:r>
                      <m:t>c</m:t>
                    </m:r>
                    <m:r>
                      <m:rPr>
                        <m:sty m:val="p"/>
                      </m:rPr>
                      <m:t>=</m:t>
                    </m:r>
                    <m:r>
                      <m:t>0</m:t>
                    </m:r>
                  </m:oMath>
                </a14:m>
              </a:p>
            </p:txBody>
          </p:sp>
        </mc:Choice>
      </mc:AlternateContent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Statistics and Probability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 sz="half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The normal distribution probability density function: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f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x</m:t>
                          </m:r>
                        </m:e>
                      </m:d>
                      <m:r>
                        <m:rPr>
                          <m:sty m:val="p"/>
                        </m:rPr>
                        <m:t>=</m:t>
                      </m:r>
                      <m:f>
                        <m:fPr>
                          <m:type m:val="bar"/>
                        </m:fPr>
                        <m:num>
                          <m:r>
                            <m:t>1</m:t>
                          </m:r>
                        </m:num>
                        <m:den>
                          <m:r>
                            <m:t>σ</m:t>
                          </m:r>
                          <m:rad>
                            <m:radPr>
                              <m:degHide m:val="on"/>
                            </m:radPr>
                            <m:deg/>
                            <m:e>
                              <m:r>
                                <m:t>2</m:t>
                              </m:r>
                              <m:r>
                                <m:t>π</m:t>
                              </m:r>
                            </m:e>
                          </m:rad>
                        </m:den>
                      </m:f>
                      <m:sSup>
                        <m:e>
                          <m:r>
                            <m:t>e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m:t>−</m:t>
                          </m:r>
                          <m:f>
                            <m:fPr>
                              <m:type m:val="bar"/>
                            </m:fPr>
                            <m:num>
                              <m:r>
                                <m:t>1</m:t>
                              </m:r>
                            </m:num>
                            <m:den>
                              <m:r>
                                <m:t>2</m:t>
                              </m:r>
                            </m:den>
                          </m:f>
                          <m:sSup>
                            <m:e>
                              <m:d>
                                <m:dPr>
                                  <m:begChr m:val="("/>
                                  <m:endChr m:val=")"/>
                                  <m:sepChr m:val=""/>
                                  <m:grow/>
                                </m:dPr>
                                <m:e>
                                  <m:f>
                                    <m:fPr>
                                      <m:type m:val="bar"/>
                                    </m:fPr>
                                    <m:num>
                                      <m:r>
                                        <m:t>x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m:t>−</m:t>
                                      </m:r>
                                      <m:r>
                                        <m:t>μ</m:t>
                                      </m:r>
                                    </m:num>
                                    <m:den>
                                      <m:r>
                                        <m:t>σ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m:t>2</m:t>
                              </m:r>
                            </m:sup>
                          </m:sSup>
                        </m:sup>
                      </m:sSup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 </a:t>
                </a:r>
                <a14:m>
                  <m:oMath xmlns:m="http://schemas.openxmlformats.org/officeDocument/2006/math">
                    <m:r>
                      <m:t>μ</m:t>
                    </m:r>
                  </m:oMath>
                </a14:m>
                <a:r>
                  <a:rPr/>
                  <a:t> is the mean and </a:t>
                </a:r>
                <a14:m>
                  <m:oMath xmlns:m="http://schemas.openxmlformats.org/officeDocument/2006/math">
                    <m:r>
                      <m:t>σ</m:t>
                    </m:r>
                  </m:oMath>
                </a14:m>
                <a:r>
                  <a:rPr/>
                  <a:t> is the standard deviation.</a:t>
                </a:r>
              </a:p>
            </p:txBody>
          </p:sp>
        </mc:Choice>
      </mc:AlternateContent>
      <p:pic>
        <p:nvPicPr>
          <p:cNvPr descr="images/normal-dist-placehol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85900"/>
            <a:ext cx="4038600" cy="2311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AI Image: Bell curve visualization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AI Prompt: “Beautiful 3D visualization of a normal distribution bell curve with flowing particles”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Finance: Black-Scholes</a:t>
            </a:r>
          </a:p>
        </p:txBody>
      </p:sp>
      <p:pic>
        <p:nvPicPr>
          <p:cNvPr descr="images/finance-placehol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44700" y="1193800"/>
            <a:ext cx="50419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AI Image: Financial markets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i="1"/>
                  <a:t>AI Prompt: “Modern financial trading floor with glowing stock charts and data visualizations, professional photography”</a:t>
                </a:r>
              </a:p>
              <a:p>
                <a:pPr lvl="0" indent="0" marL="0">
                  <a:buNone/>
                </a:pPr>
                <a:r>
                  <a:rPr/>
                  <a:t>The Black-Scholes formula for a call option: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C</m:t>
                      </m:r>
                      <m:r>
                        <m:rPr>
                          <m:sty m:val="p"/>
                        </m:rPr>
                        <m:t>=</m:t>
                      </m:r>
                      <m:sSub>
                        <m:e>
                          <m:r>
                            <m:t>S</m:t>
                          </m:r>
                        </m:e>
                        <m:sub>
                          <m:r>
                            <m:t>0</m:t>
                          </m:r>
                        </m:sub>
                      </m:sSub>
                      <m:r>
                        <m:t>N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sSub>
                            <m:e>
                              <m:r>
                                <m:t>d</m:t>
                              </m:r>
                            </m:e>
                            <m:sub>
                              <m:r>
                                <m:t>1</m:t>
                              </m:r>
                            </m:sub>
                          </m:sSub>
                        </m:e>
                      </m:d>
                      <m:r>
                        <m:rPr>
                          <m:sty m:val="p"/>
                        </m:rPr>
                        <m:t>−</m:t>
                      </m:r>
                      <m:r>
                        <m:t>K</m:t>
                      </m:r>
                      <m:sSup>
                        <m:e>
                          <m:r>
                            <m:t>e</m:t>
                          </m:r>
                        </m:e>
                        <m:sup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r</m:t>
                          </m:r>
                          <m:r>
                            <m:t>T</m:t>
                          </m:r>
                        </m:sup>
                      </m:sSup>
                      <m:r>
                        <m:t>N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sSub>
                            <m:e>
                              <m:r>
                                <m:t>d</m:t>
                              </m:r>
                            </m:e>
                            <m:sub>
                              <m: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d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f>
                        <m:fPr>
                          <m:type m:val="bar"/>
                        </m:fPr>
                        <m:num>
                          <m:r>
                            <m:rPr>
                              <m:sty m:val="p"/>
                            </m:rPr>
                            <m:t>ln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sSub>
                                <m:e>
                                  <m:r>
                                    <m:t>S</m:t>
                                  </m:r>
                                </m:e>
                                <m:sub>
                                  <m:r>
                                    <m:t>0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m:t>/</m:t>
                              </m:r>
                              <m:r>
                                <m:t>K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m:t>+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t>r</m:t>
                              </m:r>
                              <m:r>
                                <m:rPr>
                                  <m:sty m:val="p"/>
                                </m:rPr>
                                <m:t>+</m:t>
                              </m:r>
                              <m:sSup>
                                <m:e>
                                  <m:r>
                                    <m:t>σ</m:t>
                                  </m:r>
                                </m:e>
                                <m:sup>
                                  <m:r>
                                    <m:t>2</m:t>
                                  </m:r>
                                </m:sup>
                              </m:sSup>
                              <m:r>
                                <m:rPr>
                                  <m:sty m:val="p"/>
                                </m:rPr>
                                <m:t>/</m:t>
                              </m:r>
                              <m:r>
                                <m:t>2</m:t>
                              </m:r>
                            </m:e>
                          </m:d>
                          <m:r>
                            <m:t>T</m:t>
                          </m:r>
                        </m:num>
                        <m:den>
                          <m:r>
                            <m:t>σ</m:t>
                          </m:r>
                          <m:rad>
                            <m:radPr>
                              <m:degHide m:val="on"/>
                            </m:radPr>
                            <m:deg/>
                            <m:e>
                              <m:r>
                                <m:t>T</m:t>
                              </m:r>
                            </m:e>
                          </m:rad>
                        </m:den>
                      </m:f>
                    </m:oMath>
                  </m:oMathPara>
                </a14:m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d</m:t>
                          </m:r>
                        </m:e>
                        <m:sub>
                          <m:r>
                            <m:t>2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sSub>
                        <m:e>
                          <m:r>
                            <m:t>d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−</m:t>
                      </m:r>
                      <m:r>
                        <m:t>σ</m:t>
                      </m:r>
                      <m:rad>
                        <m:radPr>
                          <m:degHide m:val="on"/>
                        </m:radPr>
                        <m:deg/>
                        <m:e>
                          <m:r>
                            <m:t>T</m:t>
                          </m:r>
                        </m:e>
                      </m:rad>
                    </m:oMath>
                  </m:oMathPara>
                </a14:m>
              </a:p>
            </p:txBody>
          </p:sp>
        </mc:Choice>
      </mc:AlternateContent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Matrix Operations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A system of linear equations can be written as: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m>
                            <m:mPr>
                              <m:baseJc m:val="center"/>
                              <m:plcHide m:val="on"/>
                              <m:mcs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</m:mcs>
                            </m:mPr>
                            <m:mr>
                              <m:e>
                                <m:sSub>
                                  <m:e>
                                    <m:r>
                                      <m:t>a</m:t>
                                    </m:r>
                                  </m:e>
                                  <m:sub>
                                    <m:r>
                                      <m:t>11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e>
                                    <m:r>
                                      <m:t>a</m:t>
                                    </m:r>
                                  </m:e>
                                  <m:sub>
                                    <m:r>
                                      <m:t>12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e>
                                    <m:r>
                                      <m:t>a</m:t>
                                    </m:r>
                                  </m:e>
                                  <m:sub>
                                    <m:r>
                                      <m:t>13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e>
                                    <m:r>
                                      <m:t>a</m:t>
                                    </m:r>
                                  </m:e>
                                  <m:sub>
                                    <m:r>
                                      <m:t>21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e>
                                    <m:r>
                                      <m:t>a</m:t>
                                    </m:r>
                                  </m:e>
                                  <m:sub>
                                    <m:r>
                                      <m:t>22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e>
                                    <m:r>
                                      <m:t>a</m:t>
                                    </m:r>
                                  </m:e>
                                  <m:sub>
                                    <m:r>
                                      <m:t>23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e>
                                    <m:r>
                                      <m:t>a</m:t>
                                    </m:r>
                                  </m:e>
                                  <m:sub>
                                    <m:r>
                                      <m:t>31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e>
                                    <m:r>
                                      <m:t>a</m:t>
                                    </m:r>
                                  </m:e>
                                  <m:sub>
                                    <m:r>
                                      <m:t>32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e>
                                    <m:r>
                                      <m:t>a</m:t>
                                    </m:r>
                                  </m:e>
                                  <m:sub>
                                    <m:r>
                                      <m:t>33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m>
                            <m:mPr>
                              <m:baseJc m:val="center"/>
                              <m:plcHide m:val="on"/>
                              <m:mcs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</m:mcs>
                            </m:mPr>
                            <m:mr>
                              <m:e>
                                <m:sSub>
                                  <m:e>
                                    <m:r>
                                      <m:t>x</m:t>
                                    </m:r>
                                  </m:e>
                                  <m:sub>
                                    <m: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e>
                                    <m:r>
                                      <m:t>x</m:t>
                                    </m:r>
                                  </m:e>
                                  <m:sub>
                                    <m: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e>
                                    <m:r>
                                      <m:t>x</m:t>
                                    </m:r>
                                  </m:e>
                                  <m:sub>
                                    <m: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m:rPr>
                          <m:sty m:val="p"/>
                        </m:rPr>
                        <m:t>=</m:t>
                      </m:r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m>
                            <m:mPr>
                              <m:baseJc m:val="center"/>
                              <m:plcHide m:val="on"/>
                              <m:mcs>
                                <m:mc>
                                  <m:mcPr>
                                    <m:mcJc m:val="center"/>
                                    <m:count m:val="1"/>
                                  </m:mcPr>
                                </m:mc>
                              </m:mcs>
                            </m:mPr>
                            <m:mr>
                              <m:e>
                                <m:sSub>
                                  <m:e>
                                    <m:r>
                                      <m:t>b</m:t>
                                    </m:r>
                                  </m:e>
                                  <m:sub>
                                    <m: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e>
                                    <m:r>
                                      <m:t>b</m:t>
                                    </m:r>
                                  </m:e>
                                  <m:sub>
                                    <m: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e>
                                    <m:r>
                                      <m:t>b</m:t>
                                    </m:r>
                                  </m:e>
                                  <m:sub>
                                    <m: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</a:p>
            </p:txBody>
          </p:sp>
        </mc:Choice>
      </mc:AlternateContent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Calculus</a:t>
            </a:r>
          </a:p>
        </p:txBody>
      </p:sp>
      <p:pic>
        <p:nvPicPr>
          <p:cNvPr descr="images/calculus-placehold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485900"/>
            <a:ext cx="4038600" cy="2311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AI Image: Calculus 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AI Prompt: “Abstract representation of integration and derivatives with flowing curves and mathematical beauty”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idx="2" sz="half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The fundamental theorem of calculus: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nary>
                        <m:naryPr>
                          <m:chr m:val="∫"/>
                          <m:limLoc m:val="subSup"/>
                          <m:subHide m:val="off"/>
                          <m:supHide m:val="off"/>
                        </m:naryPr>
                        <m:sub>
                          <m:r>
                            <m:t>a</m:t>
                          </m:r>
                        </m:sub>
                        <m:sup>
                          <m:r>
                            <m:t>b</m:t>
                          </m:r>
                        </m:sup>
                        <m:e>
                          <m:r>
                            <m:t>f</m:t>
                          </m:r>
                        </m:e>
                      </m:nary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x</m:t>
                          </m:r>
                        </m:e>
                      </m:d>
                      <m:r>
                        <m:t> </m:t>
                      </m:r>
                      <m:r>
                        <m:t>d</m:t>
                      </m:r>
                      <m:r>
                        <m:t>x</m:t>
                      </m:r>
                      <m:r>
                        <m:rPr>
                          <m:sty m:val="p"/>
                        </m:rPr>
                        <m:t>=</m:t>
                      </m:r>
                      <m:r>
                        <m:t>F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b</m:t>
                          </m:r>
                        </m:e>
                      </m:d>
                      <m:r>
                        <m:rPr>
                          <m:sty m:val="p"/>
                        </m:rPr>
                        <m:t>−</m:t>
                      </m:r>
                      <m:r>
                        <m:t>F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a</m:t>
                          </m:r>
                        </m:e>
                      </m:d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where </a:t>
                </a:r>
                <a14:m>
                  <m:oMath xmlns:m="http://schemas.openxmlformats.org/officeDocument/2006/math">
                    <m:r>
                      <m:t>F</m:t>
                    </m:r>
                    <m:r>
                      <m:rPr>
                        <m:sty m:val="p"/>
                      </m:rPr>
                      <m:t>′</m:t>
                    </m:r>
                    <m:d>
                      <m:dPr>
                        <m:begChr m:val="("/>
                        <m:endChr m:val=")"/>
                        <m:sepChr m:val=""/>
                        <m:grow/>
                      </m:dPr>
                      <m:e>
                        <m:r>
                          <m:t>x</m:t>
                        </m:r>
                      </m:e>
                    </m:d>
                    <m:r>
                      <m:rPr>
                        <m:sty m:val="p"/>
                      </m:rPr>
                      <m:t>=</m:t>
                    </m:r>
                    <m:r>
                      <m:t>f</m:t>
                    </m:r>
                    <m:d>
                      <m:dPr>
                        <m:begChr m:val="("/>
                        <m:endChr m:val=")"/>
                        <m:sepChr m:val=""/>
                        <m:grow/>
                      </m:dPr>
                      <m:e>
                        <m:r>
                          <m:t>x</m:t>
                        </m:r>
                      </m:e>
                    </m:d>
                  </m:oMath>
                </a14:m>
              </a:p>
            </p:txBody>
          </p:sp>
        </mc:Choice>
      </mc:AlternateContent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Greek Letters and Symbols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Common in finance and statistics:</a:t>
                </a:r>
              </a:p>
              <a:p>
                <a:pPr lvl="0"/>
                <a:r>
                  <a:rPr/>
                  <a:t>Returns: </a:t>
                </a:r>
                <a14:m>
                  <m:oMath xmlns:m="http://schemas.openxmlformats.org/officeDocument/2006/math">
                    <m:sSub>
                      <m:e>
                        <m:r>
                          <m:t>r</m:t>
                        </m:r>
                      </m:e>
                      <m:sub>
                        <m:r>
                          <m:t>t</m:t>
                        </m:r>
                      </m:sub>
                    </m:sSub>
                    <m:r>
                      <m:rPr>
                        <m:sty m:val="p"/>
                      </m:rPr>
                      <m:t>=</m:t>
                    </m:r>
                    <m:r>
                      <m:rPr>
                        <m:sty m:val="p"/>
                      </m:rPr>
                      <m:t>ln</m:t>
                    </m:r>
                    <m:d>
                      <m:dPr>
                        <m:begChr m:val="("/>
                        <m:endChr m:val=")"/>
                        <m:sepChr m:val=""/>
                        <m:grow/>
                      </m:dPr>
                      <m:e>
                        <m:sSub>
                          <m:e>
                            <m:r>
                              <m:t>P</m:t>
                            </m:r>
                          </m:e>
                          <m:sub>
                            <m:r>
                              <m:t>t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m:t>/</m:t>
                        </m:r>
                        <m:sSub>
                          <m:e>
                            <m:r>
                              <m:t>P</m:t>
                            </m:r>
                          </m:e>
                          <m:sub>
                            <m:r>
                              <m:t>t</m:t>
                            </m:r>
                            <m:r>
                              <m:rPr>
                                <m:sty m:val="p"/>
                              </m:rPr>
                              <m:t>−</m:t>
                            </m:r>
                            <m:r>
                              <m:t>1</m:t>
                            </m:r>
                          </m:sub>
                        </m:sSub>
                      </m:e>
                    </m:d>
                  </m:oMath>
                </a14:m>
              </a:p>
              <a:p>
                <a:pPr lvl="0"/>
                <a:r>
                  <a:rPr/>
                  <a:t>Volatility: </a:t>
                </a:r>
                <a14:m>
                  <m:oMath xmlns:m="http://schemas.openxmlformats.org/officeDocument/2006/math">
                    <m:r>
                      <m:t>σ</m:t>
                    </m:r>
                    <m:r>
                      <m:rPr>
                        <m:sty m:val="p"/>
                      </m:rPr>
                      <m:t>=</m:t>
                    </m:r>
                    <m:rad>
                      <m:radPr>
                        <m:degHide m:val="on"/>
                      </m:radPr>
                      <m:deg/>
                      <m:e>
                        <m:r>
                          <m:rPr>
                            <m:nor/>
                            <m:sty m:val="p"/>
                          </m:rPr>
                          <m:t>Var</m:t>
                        </m:r>
                        <m:d>
                          <m:dPr>
                            <m:begChr m:val="("/>
                            <m:endChr m:val=")"/>
                            <m:sepChr m:val=""/>
                            <m:grow/>
                          </m:dPr>
                          <m:e>
                            <m:r>
                              <m:t>r</m:t>
                            </m:r>
                          </m:e>
                        </m:d>
                      </m:e>
                    </m:rad>
                  </m:oMath>
                </a14:m>
              </a:p>
              <a:p>
                <a:pPr lvl="0"/>
                <a:r>
                  <a:rPr/>
                  <a:t>Beta: </a:t>
                </a:r>
                <a14:m>
                  <m:oMath xmlns:m="http://schemas.openxmlformats.org/officeDocument/2006/math">
                    <m:r>
                      <m:t>β</m:t>
                    </m:r>
                    <m:r>
                      <m:rPr>
                        <m:sty m:val="p"/>
                      </m:rPr>
                      <m:t>=</m:t>
                    </m:r>
                    <m:f>
                      <m:fPr>
                        <m:type m:val="bar"/>
                      </m:fPr>
                      <m:num>
                        <m:r>
                          <m:rPr>
                            <m:nor/>
                            <m:sty m:val="p"/>
                          </m:rPr>
                          <m:t>Cov</m:t>
                        </m:r>
                        <m:d>
                          <m:dPr>
                            <m:begChr m:val="("/>
                            <m:endChr m:val=")"/>
                            <m:sepChr m:val=""/>
                            <m:grow/>
                          </m:dPr>
                          <m:e>
                            <m:sSub>
                              <m:e>
                                <m:r>
                                  <m:t>r</m:t>
                                </m:r>
                              </m:e>
                              <m:sub>
                                <m:r>
                                  <m:t>i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m:t>,</m:t>
                            </m:r>
                            <m:sSub>
                              <m:e>
                                <m:r>
                                  <m:t>r</m:t>
                                </m:r>
                              </m:e>
                              <m:sub>
                                <m:r>
                                  <m:t>m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m:rPr>
                            <m:nor/>
                            <m:sty m:val="p"/>
                          </m:rPr>
                          <m:t>Var</m:t>
                        </m:r>
                        <m:d>
                          <m:dPr>
                            <m:begChr m:val="("/>
                            <m:endChr m:val=")"/>
                            <m:sepChr m:val=""/>
                            <m:grow/>
                          </m:dPr>
                          <m:e>
                            <m:sSub>
                              <m:e>
                                <m:r>
                                  <m:t>r</m:t>
                                </m:r>
                              </m:e>
                              <m:sub>
                                <m:r>
                                  <m:t>m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</a:p>
              <a:p>
                <a:pPr lvl="0"/>
                <a:r>
                  <a:rPr/>
                  <a:t>Alpha: </a:t>
                </a:r>
                <a14:m>
                  <m:oMath xmlns:m="http://schemas.openxmlformats.org/officeDocument/2006/math">
                    <m:r>
                      <m:t>α</m:t>
                    </m:r>
                    <m:r>
                      <m:rPr>
                        <m:sty m:val="p"/>
                      </m:rPr>
                      <m:t>=</m:t>
                    </m:r>
                    <m:sSub>
                      <m:e>
                        <m:r>
                          <m:t>r</m:t>
                        </m:r>
                      </m:e>
                      <m:sub>
                        <m:r>
                          <m:t>i</m:t>
                        </m:r>
                      </m:sub>
                    </m:sSub>
                    <m:r>
                      <m:rPr>
                        <m:sty m:val="p"/>
                      </m:rPr>
                      <m:t>−</m:t>
                    </m:r>
                    <m:d>
                      <m:dPr>
                        <m:begChr m:val="("/>
                        <m:endChr m:val=")"/>
                        <m:sepChr m:val=""/>
                        <m:grow/>
                      </m:dPr>
                      <m:e>
                        <m:sSub>
                          <m:e>
                            <m:r>
                              <m:t>r</m:t>
                            </m:r>
                          </m:e>
                          <m:sub>
                            <m:r>
                              <m:t>f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m:t>+</m:t>
                        </m:r>
                        <m:r>
                          <m:t>β</m:t>
                        </m:r>
                        <m:d>
                          <m:dPr>
                            <m:begChr m:val="("/>
                            <m:endChr m:val=")"/>
                            <m:sepChr m:val=""/>
                            <m:grow/>
                          </m:dPr>
                          <m:e>
                            <m:sSub>
                              <m:e>
                                <m:r>
                                  <m:t>r</m:t>
                                </m:r>
                              </m:e>
                              <m:sub>
                                <m:r>
                                  <m:t>m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m:t>−</m:t>
                            </m:r>
                            <m:sSub>
                              <m:e>
                                <m:r>
                                  <m:t>r</m:t>
                                </m:r>
                              </m:e>
                              <m:sub>
                                <m:r>
                                  <m:t>f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</a:p>
            </p:txBody>
          </p:sp>
        </mc:Choice>
      </mc:AlternateContent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Summation and Products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Sample mean and variance: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acc>
                        <m:accPr>
                          <m:chr m:val="‾"/>
                        </m:accPr>
                        <m:e>
                          <m:r>
                            <m:t>x</m:t>
                          </m:r>
                        </m:e>
                      </m:acc>
                      <m:r>
                        <m:rPr>
                          <m:sty m:val="p"/>
                        </m:rPr>
                        <m:t>=</m:t>
                      </m:r>
                      <m:f>
                        <m:fPr>
                          <m:type m:val="bar"/>
                        </m:fPr>
                        <m:num>
                          <m:r>
                            <m:t>1</m:t>
                          </m:r>
                        </m:num>
                        <m:den>
                          <m:r>
                            <m:t>n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b>
                            <m:e>
                              <m:r>
                                <m:t>x</m:t>
                              </m:r>
                            </m:e>
                            <m:sub>
                              <m:r>
                                <m:t>i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p>
                        <m:e>
                          <m:r>
                            <m:t>s</m:t>
                          </m:r>
                        </m:e>
                        <m:sup>
                          <m:r>
                            <m:t>2</m:t>
                          </m:r>
                        </m:sup>
                      </m:sSup>
                      <m:r>
                        <m:rPr>
                          <m:sty m:val="p"/>
                        </m:rPr>
                        <m:t>=</m:t>
                      </m:r>
                      <m:f>
                        <m:fPr>
                          <m:type m:val="bar"/>
                        </m:fPr>
                        <m:num>
                          <m:r>
                            <m:t>1</m:t>
                          </m:r>
                        </m:num>
                        <m:den>
                          <m:r>
                            <m:t>n</m:t>
                          </m:r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1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subHide m:val="off"/>
                          <m:supHide m:val="off"/>
                        </m:naryPr>
                        <m:sub>
                          <m:r>
                            <m:t>i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t>1</m:t>
                          </m:r>
                        </m:sub>
                        <m:sup>
                          <m:r>
                            <m:t>n</m:t>
                          </m:r>
                        </m:sup>
                        <m:e>
                          <m:sSup>
                            <m:e>
                              <m:d>
                                <m:dPr>
                                  <m:begChr m:val="("/>
                                  <m:endChr m:val=")"/>
                                  <m:sepChr m:val=""/>
                                  <m:grow/>
                                </m:dPr>
                                <m:e>
                                  <m:sSub>
                                    <m:e>
                                      <m:r>
                                        <m:t>x</m:t>
                                      </m:r>
                                    </m:e>
                                    <m:sub>
                                      <m:r>
                                        <m:t>i</m:t>
                                      </m:r>
                                    </m:sub>
                                  </m:sSub>
                                  <m:r>
                                    <m:rPr>
                                      <m:sty m:val="p"/>
                                    </m:rPr>
                                    <m:t>−</m:t>
                                  </m:r>
                                  <m:acc>
                                    <m:accPr>
                                      <m:chr m:val="‾"/>
                                    </m:accPr>
                                    <m:e>
                                      <m:r>
                                        <m:t>x</m:t>
                                      </m:r>
                                    </m:e>
                                  </m:acc>
                                </m:e>
                              </m:d>
                            </m:e>
                            <m:sup>
                              <m: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</a:p>
            </p:txBody>
          </p:sp>
        </mc:Choice>
      </mc:AlternateContent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Presentation with LaTeX Math</dc:title>
  <dc:creator>Your Name</dc:creator>
  <cp:keywords/>
  <dcterms:created xsi:type="dcterms:W3CDTF">2025-10-15T05:57:09Z</dcterms:created>
  <dcterms:modified xsi:type="dcterms:W3CDTF">2025-10-15T05:57:09Z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